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ar-IQ"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قيمة الانتاج الف دينار اسعار ثابتة</a:t>
            </a:r>
          </a:p>
        </c:rich>
      </c:tx>
      <c:layout/>
    </c:title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v>قيمة الانتاج الف دينار اسعار ثابتة</c:v>
          </c:tx>
          <c:spPr>
            <a:gradFill rotWithShape="1">
              <a:gsLst>
                <a:gs pos="0">
                  <a:schemeClr val="accent6">
                    <a:tint val="30000"/>
                    <a:satMod val="250000"/>
                  </a:schemeClr>
                </a:gs>
                <a:gs pos="72000">
                  <a:schemeClr val="accent6">
                    <a:tint val="75000"/>
                    <a:satMod val="210000"/>
                  </a:schemeClr>
                </a:gs>
                <a:gs pos="100000">
                  <a:schemeClr val="accent6">
                    <a:tint val="85000"/>
                    <a:satMod val="210000"/>
                  </a:schemeClr>
                </a:gs>
              </a:gsLst>
              <a:lin ang="5400000" scaled="1"/>
            </a:gradFill>
            <a:ln w="10000" cap="flat" cmpd="sng" algn="ctr">
              <a:solidFill>
                <a:schemeClr val="accent6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c:spPr>
          <c:cat>
            <c:numLit>
              <c:formatCode>General</c:formatCode>
              <c:ptCount val="1"/>
              <c:pt idx="0">
                <c:v>1979</c:v>
              </c:pt>
            </c:numLit>
          </c:cat>
          <c:val>
            <c:numRef>
              <c:f>ورقة1!$F$4:$J$4</c:f>
              <c:numCache>
                <c:formatCode>General</c:formatCode>
                <c:ptCount val="5"/>
                <c:pt idx="0">
                  <c:v>8743</c:v>
                </c:pt>
                <c:pt idx="1">
                  <c:v>12050</c:v>
                </c:pt>
                <c:pt idx="2">
                  <c:v>13068</c:v>
                </c:pt>
                <c:pt idx="3">
                  <c:v>13252</c:v>
                </c:pt>
                <c:pt idx="4">
                  <c:v>11973</c:v>
                </c:pt>
              </c:numCache>
            </c:numRef>
          </c:val>
        </c:ser>
        <c:shape val="cylinder"/>
        <c:axId val="64882944"/>
        <c:axId val="65142784"/>
        <c:axId val="0"/>
      </c:bar3DChart>
      <c:catAx>
        <c:axId val="64882944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ar-IQ" sz="1400">
                <a:latin typeface="Simplified Arabic" pitchFamily="18" charset="-78"/>
                <a:cs typeface="Simplified Arabic" pitchFamily="18" charset="-78"/>
              </a:defRPr>
            </a:pPr>
            <a:endParaRPr lang="en-US"/>
          </a:p>
        </c:txPr>
        <c:crossAx val="65142784"/>
        <c:crosses val="autoZero"/>
        <c:auto val="1"/>
        <c:lblAlgn val="ctr"/>
        <c:lblOffset val="100"/>
      </c:catAx>
      <c:valAx>
        <c:axId val="65142784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IQ"/>
            </a:pPr>
            <a:endParaRPr lang="en-US"/>
          </a:p>
        </c:txPr>
        <c:crossAx val="64882944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b="1">
                <a:latin typeface="Simplified Arabic" pitchFamily="18" charset="-78"/>
                <a:cs typeface="Simplified Arabic" pitchFamily="18" charset="-78"/>
              </a:defRPr>
            </a:pPr>
            <a:endParaRPr lang="en-US"/>
          </a:p>
        </c:txPr>
      </c:legendEntry>
      <c:layout/>
      <c:txPr>
        <a:bodyPr/>
        <a:lstStyle/>
        <a:p>
          <a:pPr>
            <a:defRPr lang="ar-IQ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ar-IQ"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قيمة الطاقة التصميمية الف دينار</a:t>
            </a:r>
          </a:p>
        </c:rich>
      </c:tx>
      <c:layout/>
    </c:title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tx>
            <c:v>قيمة الطاقة التصميمية الف دينار</c:v>
          </c:tx>
          <c:cat>
            <c:numLit>
              <c:formatCode>General</c:formatCode>
              <c:ptCount val="1"/>
              <c:pt idx="0">
                <c:v>1977</c:v>
              </c:pt>
            </c:numLit>
          </c:cat>
          <c:val>
            <c:numRef>
              <c:f>ورقة1!$F$5:$J$5</c:f>
              <c:numCache>
                <c:formatCode>General</c:formatCode>
                <c:ptCount val="5"/>
                <c:pt idx="0">
                  <c:v>15763</c:v>
                </c:pt>
                <c:pt idx="1">
                  <c:v>15987</c:v>
                </c:pt>
                <c:pt idx="2">
                  <c:v>19089</c:v>
                </c:pt>
                <c:pt idx="3">
                  <c:v>25511</c:v>
                </c:pt>
                <c:pt idx="4">
                  <c:v>24963</c:v>
                </c:pt>
              </c:numCache>
            </c:numRef>
          </c:val>
        </c:ser>
        <c:shape val="box"/>
        <c:axId val="65152512"/>
        <c:axId val="65154048"/>
        <c:axId val="0"/>
      </c:bar3DChart>
      <c:catAx>
        <c:axId val="65152512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lang="ar-IQ" sz="1100">
                <a:latin typeface="Simplified Arabic" pitchFamily="18" charset="-78"/>
                <a:cs typeface="Simplified Arabic" pitchFamily="18" charset="-78"/>
              </a:defRPr>
            </a:pPr>
            <a:endParaRPr lang="en-US"/>
          </a:p>
        </c:txPr>
        <c:crossAx val="65154048"/>
        <c:crosses val="autoZero"/>
        <c:auto val="1"/>
        <c:lblAlgn val="ctr"/>
        <c:lblOffset val="100"/>
      </c:catAx>
      <c:valAx>
        <c:axId val="65154048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lang="ar-IQ"/>
            </a:pPr>
            <a:endParaRPr lang="en-US"/>
          </a:p>
        </c:txPr>
        <c:crossAx val="65152512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>
                <a:latin typeface="Simplified Arabic" pitchFamily="18" charset="-78"/>
                <a:cs typeface="Simplified Arabic" pitchFamily="18" charset="-78"/>
              </a:defRPr>
            </a:pPr>
            <a:endParaRPr lang="en-US"/>
          </a:p>
        </c:txPr>
      </c:legendEntry>
      <c:layout/>
      <c:txPr>
        <a:bodyPr/>
        <a:lstStyle/>
        <a:p>
          <a:pPr>
            <a:defRPr lang="ar-IQ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CFEEC4-7BB9-4E8A-AA34-C0EA036D2502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4432A3-3C6D-4839-AE39-04B02E23A51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32A3-3C6D-4839-AE39-04B02E23A513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32A3-3C6D-4839-AE39-04B02E23A513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32A3-3C6D-4839-AE39-04B02E23A513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432A3-3C6D-4839-AE39-04B02E23A513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2048" y="2535039"/>
            <a:ext cx="7772400" cy="1470025"/>
          </a:xfrm>
          <a:effectLst>
            <a:outerShdw dist="68392" dir="1308085" algn="ctr" rotWithShape="0">
              <a:schemeClr val="bg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ar-IQ" sz="6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الهندسة الصناعية </a:t>
            </a:r>
            <a:endParaRPr lang="en-US" sz="6600" b="1" cap="none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3352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Diyala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Engineering</a:t>
            </a:r>
          </a:p>
          <a:p>
            <a:pPr algn="ctr" rtl="0">
              <a:spcBef>
                <a:spcPct val="500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Engineering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436096" y="431800"/>
            <a:ext cx="3456384" cy="990600"/>
          </a:xfrm>
          <a:prstGeom prst="ellipseRibbon">
            <a:avLst>
              <a:gd name="adj1" fmla="val 39264"/>
              <a:gd name="adj2" fmla="val 63537"/>
              <a:gd name="adj3" fmla="val 125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IQ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339635" y="759331"/>
            <a:ext cx="18598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Leature-2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853612" y="5599576"/>
            <a:ext cx="4842993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ar-IQ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مدرس المادة</a:t>
            </a:r>
          </a:p>
          <a:p>
            <a:pPr algn="ctr">
              <a:lnSpc>
                <a:spcPct val="80000"/>
              </a:lnSpc>
              <a:defRPr/>
            </a:pPr>
            <a:r>
              <a:rPr lang="ar-IQ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أ.م.د. </a:t>
            </a:r>
            <a:r>
              <a:rPr lang="ar-IQ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مزهر طه محمد 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71600" y="3933056"/>
            <a:ext cx="7772400" cy="1037977"/>
          </a:xfrm>
          <a:prstGeom prst="rect">
            <a:avLst/>
          </a:prstGeom>
          <a:effectLst>
            <a:outerShdw dist="68392" dir="1308085" algn="ctr" rotWithShape="0">
              <a:schemeClr val="bg1"/>
            </a:outerShdw>
          </a:effectLst>
        </p:spPr>
        <p:txBody>
          <a:bodyPr lIns="45720" rIns="22860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all" normalizeH="0" baseline="0" noProof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PT Bold Heading" pitchFamily="2" charset="-78"/>
              </a:rPr>
              <a:t>م/ تقييم</a:t>
            </a:r>
            <a:r>
              <a:rPr kumimoji="0" lang="ar-IQ" sz="4800" b="1" i="0" u="none" strike="noStrike" kern="1200" cap="all" normalizeH="0" noProof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PT Bold Heading" pitchFamily="2" charset="-78"/>
              </a:rPr>
              <a:t> الاداء </a:t>
            </a:r>
            <a:r>
              <a:rPr kumimoji="0" lang="ar-IQ" sz="4800" b="1" i="0" u="none" strike="noStrike" kern="1200" cap="all" normalizeH="0" noProof="0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PT Bold Heading" pitchFamily="2" charset="-78"/>
              </a:rPr>
              <a:t>الصناعي </a:t>
            </a:r>
            <a:r>
              <a:rPr kumimoji="0" lang="ar-IQ" sz="4800" b="1" i="0" u="none" strike="noStrike" kern="1200" cap="all" normalizeH="0" noProof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PT Bold Heading" pitchFamily="2" charset="-78"/>
              </a:rPr>
              <a:t>/</a:t>
            </a:r>
            <a:r>
              <a:rPr kumimoji="0" lang="ar-IQ" sz="4800" b="1" i="0" u="none" strike="noStrike" kern="1200" cap="all" normalizeH="0" noProof="0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PT Bold Heading" pitchFamily="2" charset="-78"/>
              </a:rPr>
              <a:t>ج2</a:t>
            </a:r>
            <a:endParaRPr kumimoji="0" lang="en-US" sz="4800" b="1" i="0" u="none" strike="noStrike" kern="1200" cap="all" normalizeH="0" baseline="0" noProof="0" dirty="0" smtClean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10" name="صورة 9" descr="1235042_296397363831861_1401777003_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339" b="11926"/>
          <a:stretch>
            <a:fillRect/>
          </a:stretch>
        </p:blipFill>
        <p:spPr bwMode="auto">
          <a:xfrm>
            <a:off x="3779912" y="476672"/>
            <a:ext cx="1262418" cy="10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95536" y="1412776"/>
            <a:ext cx="849694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ثانيا </a:t>
            </a:r>
            <a:r>
              <a:rPr lang="ar-IQ" sz="2000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: زمن انتاج الوحدة </a:t>
            </a:r>
            <a:r>
              <a:rPr lang="ar-IQ" sz="2000" b="1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الواحدة :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ان حساب انتاجية الماكينة يتحدد بدون عمل الماكينة بدءا من تهيئة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الماكنة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للعمل و مرورا بتغذيتها بالمواد الاولية او المنتج النصف مصنع و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انتهاءا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بالحصول على المنتج النهائي او نصف المصنع و عليه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فان :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2" name="مجموعة 11"/>
          <p:cNvGrpSpPr/>
          <p:nvPr/>
        </p:nvGrpSpPr>
        <p:grpSpPr>
          <a:xfrm>
            <a:off x="2051720" y="2780928"/>
            <a:ext cx="6624736" cy="1017404"/>
            <a:chOff x="2051720" y="2780928"/>
            <a:chExt cx="6624736" cy="1017404"/>
          </a:xfrm>
        </p:grpSpPr>
        <p:sp>
          <p:nvSpPr>
            <p:cNvPr id="5" name="مربع نص 4"/>
            <p:cNvSpPr txBox="1"/>
            <p:nvPr/>
          </p:nvSpPr>
          <p:spPr>
            <a:xfrm>
              <a:off x="5580112" y="3068960"/>
              <a:ext cx="309634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الانتاجية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/ في وحدة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الزمن =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6" name="مربع نص 5"/>
            <p:cNvSpPr txBox="1"/>
            <p:nvPr/>
          </p:nvSpPr>
          <p:spPr>
            <a:xfrm>
              <a:off x="2051720" y="2780928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كمية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الانتاج 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( خلال دورة العمل لتلك الوحدة الزمنية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)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2123728" y="3429000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الزمن الزم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لانتاج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تلك الكمية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flipH="1">
              <a:off x="2123728" y="3284984"/>
              <a:ext cx="39604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مربع نص 12"/>
          <p:cNvSpPr txBox="1"/>
          <p:nvPr/>
        </p:nvSpPr>
        <p:spPr>
          <a:xfrm>
            <a:off x="2339752" y="3933056"/>
            <a:ext cx="6552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فان زمن انتاج الوحدة الواحدة يستخرج في ضوء العلاقة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الاتية :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4" name="مجموعة 13"/>
          <p:cNvGrpSpPr/>
          <p:nvPr/>
        </p:nvGrpSpPr>
        <p:grpSpPr>
          <a:xfrm>
            <a:off x="2987824" y="4797152"/>
            <a:ext cx="5616624" cy="1017404"/>
            <a:chOff x="2051720" y="2780928"/>
            <a:chExt cx="6624736" cy="1017404"/>
          </a:xfrm>
        </p:grpSpPr>
        <p:sp>
          <p:nvSpPr>
            <p:cNvPr id="15" name="مربع نص 14"/>
            <p:cNvSpPr txBox="1"/>
            <p:nvPr/>
          </p:nvSpPr>
          <p:spPr>
            <a:xfrm>
              <a:off x="5580112" y="3068960"/>
              <a:ext cx="309634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زمن انتاج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الوحدة      =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2051720" y="2780928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الزمن اللازم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للانتاج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2123728" y="3429000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كمية الانتاج لنفس الزمن اعلاه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2123728" y="3284984"/>
              <a:ext cx="39604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" name="صورة 1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72232"/>
            <a:ext cx="2571750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صورة 19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273" y="5099685"/>
            <a:ext cx="2592288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11560" y="1412776"/>
            <a:ext cx="813690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وفي ضوء ما تقدم من تحديد الزمن الفاعل و الانتاجية في وحدة الزمن و زمن انتاج الوحدة وعليه يمكن حساب الطاقة الانتاجية كما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يلي :-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الطاقة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الانتاجية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الانتاج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( في وحدة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الزمن )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× الزمن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الفاعل .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3779912" y="2924944"/>
            <a:ext cx="4968552" cy="1017404"/>
            <a:chOff x="2051720" y="2780928"/>
            <a:chExt cx="6624736" cy="1017404"/>
          </a:xfrm>
        </p:grpSpPr>
        <p:sp>
          <p:nvSpPr>
            <p:cNvPr id="6" name="مربع نص 5"/>
            <p:cNvSpPr txBox="1"/>
            <p:nvPr/>
          </p:nvSpPr>
          <p:spPr>
            <a:xfrm>
              <a:off x="5580112" y="3068960"/>
              <a:ext cx="309634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الطاقة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الانتاجية     =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2051720" y="2780928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الزمن الفعال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2123728" y="3429000"/>
              <a:ext cx="40324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زمن انتاج الوحدة الواحدة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9" name="رابط مستقيم 8"/>
            <p:cNvCxnSpPr/>
            <p:nvPr/>
          </p:nvCxnSpPr>
          <p:spPr>
            <a:xfrm flipH="1">
              <a:off x="2123728" y="3284984"/>
              <a:ext cx="396044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مستطيل مستدير الزوايا 9"/>
          <p:cNvSpPr/>
          <p:nvPr/>
        </p:nvSpPr>
        <p:spPr>
          <a:xfrm>
            <a:off x="103312" y="4437112"/>
            <a:ext cx="8892480" cy="2160240"/>
          </a:xfrm>
          <a:prstGeom prst="roundRect">
            <a:avLst>
              <a:gd name="adj" fmla="val 103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ربع نص 10"/>
          <p:cNvSpPr txBox="1"/>
          <p:nvPr/>
        </p:nvSpPr>
        <p:spPr>
          <a:xfrm>
            <a:off x="179512" y="4514344"/>
            <a:ext cx="874846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مثال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(3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ماكينة انتاجية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تحمل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(8) طن من المادة الاولية خلال وجبة العمل اليومية وان كمية الانتاج تعادل 50% من وزن المادة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الاولية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علما ان زمن وجبة العمل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ثامنية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ساعات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و الزمن الفاعل 7370 ساعة في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السنة .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ما هي الطاقة الانتاجية السنوية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للماكنة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مستدير الزوايا 25"/>
          <p:cNvSpPr/>
          <p:nvPr/>
        </p:nvSpPr>
        <p:spPr>
          <a:xfrm>
            <a:off x="251520" y="1124744"/>
            <a:ext cx="8712968" cy="3024336"/>
          </a:xfrm>
          <a:prstGeom prst="roundRect">
            <a:avLst>
              <a:gd name="adj" fmla="val 109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827584" y="4338816"/>
            <a:ext cx="8136904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1691680" y="5615528"/>
            <a:ext cx="720080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467544" y="404664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الحـــــــــــــــل</a:t>
            </a:r>
          </a:p>
          <a:p>
            <a:endParaRPr lang="ar-IQ" dirty="0" smtClean="0">
              <a:cs typeface="PT Bold Heading" pitchFamily="2" charset="-78"/>
            </a:endParaRPr>
          </a:p>
          <a:p>
            <a:endParaRPr lang="ar-IQ" dirty="0" smtClean="0">
              <a:cs typeface="PT Bold Heading" pitchFamily="2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هنالك قانونان يمكن من خلالها احتساب الطاقة الانتاجية و عليه يمكن تحديد القانون الثاني وذلك لتوفر البيانات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التالية :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1- الزمن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الفاعل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= 7370 ساعة </a:t>
            </a: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2- زمن انتاج الوحدة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الواحدة = ؟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لدينا البيانات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التالية :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( 8 طن الطاقة الاستيعابية القصوى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للماكنة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، 50% الطاقة الانتاجية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للماكنة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                      ( 8 ساعات زمن وجبة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العمل )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وعلية يمكن استخراج زمن انتاج الوحدة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الواحدة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( الزمن الخاص بنتاج الطن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الواحد )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                            </a:t>
            </a:r>
          </a:p>
          <a:p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dirty="0" smtClean="0">
                <a:cs typeface="PT Bold Heading" pitchFamily="2" charset="-78"/>
              </a:rPr>
              <a:t> </a:t>
            </a:r>
            <a:endParaRPr lang="ar-IQ" dirty="0">
              <a:cs typeface="PT Bold Heading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251520" y="4365104"/>
            <a:ext cx="8568952" cy="2241540"/>
            <a:chOff x="251520" y="4365104"/>
            <a:chExt cx="8568952" cy="2241540"/>
          </a:xfrm>
        </p:grpSpPr>
        <p:grpSp>
          <p:nvGrpSpPr>
            <p:cNvPr id="10" name="مجموعة 9"/>
            <p:cNvGrpSpPr/>
            <p:nvPr/>
          </p:nvGrpSpPr>
          <p:grpSpPr>
            <a:xfrm>
              <a:off x="2483768" y="4365104"/>
              <a:ext cx="6336704" cy="1017404"/>
              <a:chOff x="2051720" y="2780928"/>
              <a:chExt cx="6624736" cy="1017404"/>
            </a:xfrm>
          </p:grpSpPr>
          <p:sp>
            <p:nvSpPr>
              <p:cNvPr id="11" name="مربع نص 10"/>
              <p:cNvSpPr txBox="1"/>
              <p:nvPr/>
            </p:nvSpPr>
            <p:spPr>
              <a:xfrm>
                <a:off x="5580112" y="3068960"/>
                <a:ext cx="3096344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IQ" sz="2000" b="1" dirty="0" smtClean="0">
                    <a:latin typeface="Simplified Arabic" pitchFamily="18" charset="-78"/>
                    <a:cs typeface="Simplified Arabic" pitchFamily="18" charset="-78"/>
                  </a:rPr>
                  <a:t>زمن انتاج الوحدة </a:t>
                </a:r>
                <a:r>
                  <a:rPr lang="ar-IQ" sz="2000" b="1" dirty="0" err="1" smtClean="0">
                    <a:latin typeface="Simplified Arabic" pitchFamily="18" charset="-78"/>
                    <a:cs typeface="Simplified Arabic" pitchFamily="18" charset="-78"/>
                  </a:rPr>
                  <a:t>الواحدة =</a:t>
                </a:r>
                <a:r>
                  <a:rPr lang="ar-IQ" sz="2000" b="1" dirty="0" smtClean="0">
                    <a:latin typeface="Simplified Arabic" pitchFamily="18" charset="-78"/>
                    <a:cs typeface="Simplified Arabic" pitchFamily="18" charset="-78"/>
                  </a:rPr>
                  <a:t> </a:t>
                </a:r>
                <a:endParaRPr lang="ar-IQ" sz="2000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sp>
            <p:nvSpPr>
              <p:cNvPr id="12" name="مربع نص 11"/>
              <p:cNvSpPr txBox="1"/>
              <p:nvPr/>
            </p:nvSpPr>
            <p:spPr>
              <a:xfrm>
                <a:off x="2051720" y="2780928"/>
                <a:ext cx="40324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ساعات العمل </a:t>
                </a:r>
                <a:r>
                  <a:rPr lang="ar-IQ" b="1" dirty="0" err="1" smtClean="0">
                    <a:latin typeface="Simplified Arabic" pitchFamily="18" charset="-78"/>
                    <a:cs typeface="Simplified Arabic" pitchFamily="18" charset="-78"/>
                  </a:rPr>
                  <a:t>الفعلي </a:t>
                </a:r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( 8 </a:t>
                </a:r>
                <a:r>
                  <a:rPr lang="ar-IQ" b="1" dirty="0" err="1" smtClean="0">
                    <a:latin typeface="Simplified Arabic" pitchFamily="18" charset="-78"/>
                    <a:cs typeface="Simplified Arabic" pitchFamily="18" charset="-78"/>
                  </a:rPr>
                  <a:t>ساعة )</a:t>
                </a:r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 </a:t>
                </a:r>
                <a:endParaRPr lang="ar-IQ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sp>
            <p:nvSpPr>
              <p:cNvPr id="13" name="مربع نص 12"/>
              <p:cNvSpPr txBox="1"/>
              <p:nvPr/>
            </p:nvSpPr>
            <p:spPr>
              <a:xfrm>
                <a:off x="2123728" y="3429000"/>
                <a:ext cx="40324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0.5 الطاقة </a:t>
                </a:r>
                <a:r>
                  <a:rPr lang="ar-IQ" b="1" dirty="0" err="1" smtClean="0">
                    <a:latin typeface="Simplified Arabic" pitchFamily="18" charset="-78"/>
                    <a:cs typeface="Simplified Arabic" pitchFamily="18" charset="-78"/>
                  </a:rPr>
                  <a:t>الانتاجية </a:t>
                </a:r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× 8 طن انتاج كلي </a:t>
                </a:r>
                <a:endParaRPr lang="ar-IQ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cxnSp>
            <p:nvCxnSpPr>
              <p:cNvPr id="14" name="رابط مستقيم 13"/>
              <p:cNvCxnSpPr/>
              <p:nvPr/>
            </p:nvCxnSpPr>
            <p:spPr>
              <a:xfrm flipH="1">
                <a:off x="2123728" y="3284984"/>
                <a:ext cx="39604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مربع نص 14"/>
            <p:cNvSpPr txBox="1"/>
            <p:nvPr/>
          </p:nvSpPr>
          <p:spPr>
            <a:xfrm>
              <a:off x="251520" y="4715852"/>
              <a:ext cx="22322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= 2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ساعة 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/ طن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grpSp>
          <p:nvGrpSpPr>
            <p:cNvPr id="17" name="مجموعة 16"/>
            <p:cNvGrpSpPr/>
            <p:nvPr/>
          </p:nvGrpSpPr>
          <p:grpSpPr>
            <a:xfrm>
              <a:off x="3635896" y="5589240"/>
              <a:ext cx="4968552" cy="1017404"/>
              <a:chOff x="2051720" y="2780928"/>
              <a:chExt cx="6624736" cy="1017404"/>
            </a:xfrm>
          </p:grpSpPr>
          <p:sp>
            <p:nvSpPr>
              <p:cNvPr id="18" name="مربع نص 17"/>
              <p:cNvSpPr txBox="1"/>
              <p:nvPr/>
            </p:nvSpPr>
            <p:spPr>
              <a:xfrm>
                <a:off x="5580112" y="3068960"/>
                <a:ext cx="3096344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IQ" sz="2000" b="1" dirty="0" smtClean="0">
                    <a:latin typeface="Simplified Arabic" pitchFamily="18" charset="-78"/>
                    <a:cs typeface="Simplified Arabic" pitchFamily="18" charset="-78"/>
                  </a:rPr>
                  <a:t>الطاقة </a:t>
                </a:r>
                <a:r>
                  <a:rPr lang="ar-IQ" sz="2000" b="1" dirty="0" err="1" smtClean="0">
                    <a:latin typeface="Simplified Arabic" pitchFamily="18" charset="-78"/>
                    <a:cs typeface="Simplified Arabic" pitchFamily="18" charset="-78"/>
                  </a:rPr>
                  <a:t>الانتاجية     =</a:t>
                </a:r>
                <a:r>
                  <a:rPr lang="ar-IQ" sz="2000" b="1" dirty="0" smtClean="0">
                    <a:latin typeface="Simplified Arabic" pitchFamily="18" charset="-78"/>
                    <a:cs typeface="Simplified Arabic" pitchFamily="18" charset="-78"/>
                  </a:rPr>
                  <a:t> </a:t>
                </a:r>
                <a:endParaRPr lang="ar-IQ" sz="2000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sp>
            <p:nvSpPr>
              <p:cNvPr id="19" name="مربع نص 18"/>
              <p:cNvSpPr txBox="1"/>
              <p:nvPr/>
            </p:nvSpPr>
            <p:spPr>
              <a:xfrm>
                <a:off x="2051720" y="2780928"/>
                <a:ext cx="40324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7370 ساعة </a:t>
                </a:r>
                <a:endParaRPr lang="ar-IQ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sp>
            <p:nvSpPr>
              <p:cNvPr id="20" name="مربع نص 19"/>
              <p:cNvSpPr txBox="1"/>
              <p:nvPr/>
            </p:nvSpPr>
            <p:spPr>
              <a:xfrm>
                <a:off x="2123728" y="3429000"/>
                <a:ext cx="403244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2 </a:t>
                </a:r>
                <a:r>
                  <a:rPr lang="ar-IQ" b="1" dirty="0" err="1" smtClean="0">
                    <a:latin typeface="Simplified Arabic" pitchFamily="18" charset="-78"/>
                    <a:cs typeface="Simplified Arabic" pitchFamily="18" charset="-78"/>
                  </a:rPr>
                  <a:t>ساعة </a:t>
                </a:r>
                <a:r>
                  <a:rPr lang="ar-IQ" b="1" dirty="0" smtClean="0">
                    <a:latin typeface="Simplified Arabic" pitchFamily="18" charset="-78"/>
                    <a:cs typeface="Simplified Arabic" pitchFamily="18" charset="-78"/>
                  </a:rPr>
                  <a:t>/ طن </a:t>
                </a:r>
                <a:endParaRPr lang="ar-IQ" b="1" dirty="0">
                  <a:latin typeface="Simplified Arabic" pitchFamily="18" charset="-78"/>
                  <a:cs typeface="Simplified Arabic" pitchFamily="18" charset="-78"/>
                </a:endParaRPr>
              </a:p>
            </p:txBody>
          </p:sp>
          <p:cxnSp>
            <p:nvCxnSpPr>
              <p:cNvPr id="21" name="رابط مستقيم 20"/>
              <p:cNvCxnSpPr/>
              <p:nvPr/>
            </p:nvCxnSpPr>
            <p:spPr>
              <a:xfrm flipH="1">
                <a:off x="2123728" y="3284984"/>
                <a:ext cx="396044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مربع نص 21"/>
            <p:cNvSpPr txBox="1"/>
            <p:nvPr/>
          </p:nvSpPr>
          <p:spPr>
            <a:xfrm>
              <a:off x="1331640" y="5949280"/>
              <a:ext cx="22322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= 3685 طن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1340768"/>
            <a:ext cx="914400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هنالك اختلاف بين الطاقة الانتاجية في بداية و نهاية فترة التشغيل وذلك لمجموعة من الاسباب اهمها هو تعب الذي يصيب العامل نتيجة العمل المستمر ولذلك يتم احتساب صافي الطاقة القصوى من خلال </a:t>
            </a: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2057400" indent="-2057400"/>
            <a:r>
              <a:rPr lang="ar-IQ" sz="2000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صافي الطاقة </a:t>
            </a:r>
            <a:r>
              <a:rPr lang="ar-IQ" sz="2000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القصوى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= الطاقة القصوى في اول الفترة على الفترة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+ الطاقة المضافة القصوى عن الفترة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– الطاقة المستبعدة القصوى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2057400" indent="-2057400"/>
            <a:endParaRPr lang="ar-IQ" sz="2000" b="1" u="sng" dirty="0" smtClean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130675" indent="-4130675"/>
            <a:r>
              <a:rPr lang="ar-IQ" sz="2000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اما الطاقة القصوى المستبعدة عن فترة الاستغلال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= الطاقة المتاحة المستبعدة عن الفترة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×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4130675" indent="-4130675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                                                  ( فترة الاستبعاد/ الفترة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130675" indent="-4130675"/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0" indent="-4572000"/>
            <a:r>
              <a:rPr lang="ar-IQ" sz="2000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وبنفس العلاقة نستخرج الطاقة المتاحة في اول </a:t>
            </a:r>
            <a:r>
              <a:rPr lang="ar-IQ" sz="2000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الفترة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= عدد ايام العمل في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الفترة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× عدد ساعات العمل في اليوم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الواحد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× عدد الالات </a:t>
            </a:r>
          </a:p>
          <a:p>
            <a:pPr marL="4572000" indent="-4572000"/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وكذلك يمكن احتساب نسبة الاندفاع بالطاقة او مستوى التشغيل للتوصل الى معرفة الطاقة غير المستغلة بغية ايجاد الحلول المناسبة لاستغلالها وذلك عن طريق المعادلات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التالية :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6" name="صورة 5" descr="تنزيل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1475656" cy="1159254"/>
          </a:xfrm>
          <a:prstGeom prst="rect">
            <a:avLst/>
          </a:prstGeom>
        </p:spPr>
      </p:pic>
      <p:pic>
        <p:nvPicPr>
          <p:cNvPr id="7" name="صورة 6" descr="تنزيل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988841"/>
            <a:ext cx="1512168" cy="115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مجموعة 12"/>
          <p:cNvGrpSpPr/>
          <p:nvPr/>
        </p:nvGrpSpPr>
        <p:grpSpPr>
          <a:xfrm>
            <a:off x="539552" y="1268760"/>
            <a:ext cx="8208913" cy="1017404"/>
            <a:chOff x="683568" y="1772816"/>
            <a:chExt cx="8208913" cy="1017404"/>
          </a:xfrm>
        </p:grpSpPr>
        <p:sp>
          <p:nvSpPr>
            <p:cNvPr id="5" name="مستطيل 4"/>
            <p:cNvSpPr/>
            <p:nvPr/>
          </p:nvSpPr>
          <p:spPr>
            <a:xfrm>
              <a:off x="683568" y="2060848"/>
              <a:ext cx="851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× 100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860033" y="2060848"/>
              <a:ext cx="403244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524000" indent="-1524000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مستوى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( نسبة الانتفاع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بالطاقة ) =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755576" y="1772816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طاقة برامج الانتاج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834628" y="2420888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صافي الطاقة خلال فترة الاستغلال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1691680" y="2276872"/>
              <a:ext cx="32403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مجموعة 20"/>
          <p:cNvGrpSpPr/>
          <p:nvPr/>
        </p:nvGrpSpPr>
        <p:grpSpPr>
          <a:xfrm>
            <a:off x="539552" y="3563724"/>
            <a:ext cx="8208913" cy="1508686"/>
            <a:chOff x="539552" y="3563724"/>
            <a:chExt cx="8208913" cy="1508686"/>
          </a:xfrm>
        </p:grpSpPr>
        <p:sp>
          <p:nvSpPr>
            <p:cNvPr id="15" name="مستطيل 14"/>
            <p:cNvSpPr/>
            <p:nvPr/>
          </p:nvSpPr>
          <p:spPr>
            <a:xfrm>
              <a:off x="539552" y="3789040"/>
              <a:ext cx="851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× 100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4716017" y="3789040"/>
              <a:ext cx="403244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524000" indent="-1524000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مستوى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( نسبة الانتفاع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بالطاقة ) =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827584" y="3563724"/>
              <a:ext cx="475252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طاقة برامج الانتاج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مقاسة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بعدد ساعات التشغيل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690612" y="4149080"/>
              <a:ext cx="4426927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صافي الطاقة القصوى خلال فترة</a:t>
              </a:r>
            </a:p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الاستغلال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مقاسة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بعدد ساعات</a:t>
              </a:r>
            </a:p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9" name="رابط مستقيم 18"/>
            <p:cNvCxnSpPr/>
            <p:nvPr/>
          </p:nvCxnSpPr>
          <p:spPr>
            <a:xfrm flipH="1">
              <a:off x="1547664" y="4005064"/>
              <a:ext cx="32403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مربع نص 19"/>
          <p:cNvSpPr txBox="1"/>
          <p:nvPr/>
        </p:nvSpPr>
        <p:spPr>
          <a:xfrm>
            <a:off x="611560" y="2564904"/>
            <a:ext cx="82089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 بنفس العلاقة يمكن استخراج مستوى التشغيل للطاقة المتاحة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103312" y="4437112"/>
            <a:ext cx="8892480" cy="2420888"/>
          </a:xfrm>
          <a:prstGeom prst="roundRect">
            <a:avLst>
              <a:gd name="adj" fmla="val 103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مربع نص 22"/>
          <p:cNvSpPr txBox="1"/>
          <p:nvPr/>
        </p:nvSpPr>
        <p:spPr>
          <a:xfrm>
            <a:off x="179512" y="4422904"/>
            <a:ext cx="874846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مثال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(4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يحتوي احد المصانع الكهربائية على خطين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انتاجيين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أ، ب) طاقة كل منهما القصوى 4000 وحدة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سنويا .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بعد اجراء التوسعات في المصنع اضيفت ماكينة في الخط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(أ) طاقتها القصوى 400 وحدة سنويا تم تشغيلها بعد ثلاثة اشهر من بداية السنة و اضيفت ماكينة اخرى في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الخط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(ب) طاقتها القصوى 800 وحدة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سنويا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.وقد تم تشغيلها بعد ثلاثة اشهر من بداية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السنة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وقد تعطلت في كلا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الخطين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ماكينة طاقتهـــــــــــا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39552" y="4941168"/>
            <a:ext cx="846043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51520" y="1138952"/>
            <a:ext cx="8892480" cy="2420888"/>
          </a:xfrm>
          <a:prstGeom prst="roundRect">
            <a:avLst>
              <a:gd name="adj" fmla="val 103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27720" y="1124744"/>
            <a:ext cx="874846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القصوى 300 وحدة سنويا بعد مرور ثمانية اشهر بالنسبة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للماكنة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في الخط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(أ) و ستة اشهر للماكينة في الخط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(ب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علما ان برامج الانتاج عن الفترة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هي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( 2250)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وحدة .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المطلوب :</a:t>
            </a: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533400" indent="-533400"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1- حساب صافي الطاقة القصوى عن السنة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و الطاقة القصوى عن فترة الاستغلال.</a:t>
            </a:r>
          </a:p>
          <a:p>
            <a:pPr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2- حساب مستوى التشغيل على اساس صافي الطاقة القصوى و المتاحة لكلا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الخطين.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107504" y="3908082"/>
            <a:ext cx="8892480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err="1" smtClean="0">
                <a:latin typeface="Simplified Arabic" pitchFamily="18" charset="-78"/>
                <a:cs typeface="PT Bold Heading" pitchFamily="2" charset="-78"/>
              </a:rPr>
              <a:t>الحــــــل </a:t>
            </a:r>
            <a:r>
              <a:rPr lang="ar-IQ" sz="2800" dirty="0" smtClean="0">
                <a:latin typeface="Simplified Arabic" pitchFamily="18" charset="-78"/>
                <a:cs typeface="PT Bold Heading" pitchFamily="2" charset="-78"/>
              </a:rPr>
              <a:t>: المطلوب الاول </a:t>
            </a: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من اجل ايجاد المطلب الاول لابد علينا اولا من حساب 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صافي الطاقة القصوى عن السنة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ومن ثم 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الطاقة القصوى عن فترة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الاستغلال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 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230563" indent="-3230563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صافي الطاقة القصوى عن السنة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= الطاقة القصوى في اول الفترة على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+ الطاقة المضافة القصوى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– الطاقة المستبعدة القصوى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230563" indent="-3230563"/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ستطيل 15"/>
          <p:cNvSpPr/>
          <p:nvPr/>
        </p:nvSpPr>
        <p:spPr>
          <a:xfrm>
            <a:off x="5004048" y="4725144"/>
            <a:ext cx="392392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ستطيل 14"/>
          <p:cNvSpPr/>
          <p:nvPr/>
        </p:nvSpPr>
        <p:spPr>
          <a:xfrm>
            <a:off x="1763688" y="6425952"/>
            <a:ext cx="381642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مستطيل 13"/>
          <p:cNvSpPr/>
          <p:nvPr/>
        </p:nvSpPr>
        <p:spPr>
          <a:xfrm>
            <a:off x="5940152" y="6425952"/>
            <a:ext cx="320384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مستطيل 12"/>
          <p:cNvSpPr/>
          <p:nvPr/>
        </p:nvSpPr>
        <p:spPr>
          <a:xfrm>
            <a:off x="0" y="5881464"/>
            <a:ext cx="212372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مستطيل 11"/>
          <p:cNvSpPr/>
          <p:nvPr/>
        </p:nvSpPr>
        <p:spPr>
          <a:xfrm>
            <a:off x="2339752" y="5888320"/>
            <a:ext cx="122413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179512" y="170080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0563" indent="-3230563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الطاقة القصوى في اول الفترة على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= 4000 وحدة سنويا للمصنع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3230563" indent="-3230563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الطاقة المضافة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للخط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(أ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400 وحدة سنويا </a:t>
            </a:r>
          </a:p>
          <a:p>
            <a:pPr marL="3230563" indent="-3230563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الطاقة المستبعدة القصوى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لخط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(أ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تعطلت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ماكنة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طاقتها الانتاجية 300  وحدة سنويا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115616" y="1340768"/>
            <a:ext cx="74168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1- بالنسبة الى الخط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أ ) :</a:t>
            </a:r>
            <a:endParaRPr lang="ar-IQ" b="1" u="sng" dirty="0" smtClean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1560" y="2708920"/>
            <a:ext cx="8316416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ربع نص 6"/>
          <p:cNvSpPr txBox="1"/>
          <p:nvPr/>
        </p:nvSpPr>
        <p:spPr>
          <a:xfrm>
            <a:off x="755576" y="2852936"/>
            <a:ext cx="7992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صافي الطاقة القصوى عن السنة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=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4000 +400 -300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4100 وحدة عن السن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851920" y="5903560"/>
            <a:ext cx="172819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ربع نص 8"/>
          <p:cNvSpPr txBox="1"/>
          <p:nvPr/>
        </p:nvSpPr>
        <p:spPr>
          <a:xfrm>
            <a:off x="5328" y="5916334"/>
            <a:ext cx="90726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الطاقة المتاحة المستبعدة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(4000 وحدة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بالسنة   + 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( 400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مضافة ×   (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( 12 شهر طول السنة</a:t>
            </a:r>
          </a:p>
          <a:p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– 3 اشهر بداية العمل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/ طول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الفترة )   –  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( 300 قيمة العطل من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الانتاج ) ×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3/12 ))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501008"/>
            <a:ext cx="8568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ومن اجل حساب الطاقة القصوى عن فترة الاستغلال  فننا بحاجة الى تطبيق القانون التالي 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-540568" y="4005064"/>
            <a:ext cx="9414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30675" indent="-4130675"/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اما الطاقة القصوى المستبعدة عن فترة الاستغلال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الطاقة المتاحة المستبعدة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×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4130675" indent="-4130675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                                                  ( فترة الاستبعاد/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130675" indent="-4130675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130675" indent="-4130675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الطاقة المتاحة المستبعدة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= ؟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130675" indent="-4130675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الاستبعاد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3 اشهر من بداية السنة </a:t>
            </a:r>
          </a:p>
          <a:p>
            <a:pPr marL="4130675" indent="-4130675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12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شهر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سنة كاملة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2564904"/>
            <a:ext cx="914400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186368" y="1196752"/>
            <a:ext cx="88204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ربع نص 4"/>
          <p:cNvSpPr txBox="1"/>
          <p:nvPr/>
        </p:nvSpPr>
        <p:spPr>
          <a:xfrm>
            <a:off x="323528" y="1268760"/>
            <a:ext cx="8568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صافي الطاقة القصوى عن 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الاستغلال =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4000 + (400 ×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(9/12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–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300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×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3/12 )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=4225 وحدة 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619672" y="1988840"/>
            <a:ext cx="74168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2- بالنسبة الى الخط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(ب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) :</a:t>
            </a:r>
            <a:endParaRPr lang="ar-IQ" b="1" u="sng" dirty="0" smtClean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44016" y="2636912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صافي الطاقة القصوى عن السنة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40000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+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800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–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300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4500 وحدة انتاجية صافية خلال السنة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44016" y="3140968"/>
            <a:ext cx="8892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صافي الطاقة القصوى عن 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الاستغلال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4000 +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800 ×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( 9/12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)) –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300 ×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( 3/12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4525 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200022" y="3933056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dirty="0" err="1" smtClean="0">
                <a:latin typeface="Simplified Arabic" pitchFamily="18" charset="-78"/>
                <a:cs typeface="PT Bold Heading" pitchFamily="2" charset="-78"/>
              </a:rPr>
              <a:t>الحــــــل </a:t>
            </a:r>
            <a:r>
              <a:rPr lang="ar-IQ" sz="2800" dirty="0" smtClean="0">
                <a:latin typeface="Simplified Arabic" pitchFamily="18" charset="-78"/>
                <a:cs typeface="PT Bold Heading" pitchFamily="2" charset="-78"/>
              </a:rPr>
              <a:t>: المطلوب الثاني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0" y="4581128"/>
            <a:ext cx="89644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حساب مستوى التشغيل على اساس صافي الطاقة القصوى و المتاحة لكلا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الخطين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475656" y="4941168"/>
            <a:ext cx="74168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1- بالنسبة الى الخط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أ ) :</a:t>
            </a:r>
            <a:endParaRPr lang="ar-IQ" b="1" u="sng" dirty="0" smtClean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611560" y="5301208"/>
            <a:ext cx="8208913" cy="1017404"/>
            <a:chOff x="683568" y="1772816"/>
            <a:chExt cx="8208913" cy="1017404"/>
          </a:xfrm>
        </p:grpSpPr>
        <p:sp>
          <p:nvSpPr>
            <p:cNvPr id="16" name="مستطيل 15"/>
            <p:cNvSpPr/>
            <p:nvPr/>
          </p:nvSpPr>
          <p:spPr>
            <a:xfrm>
              <a:off x="683568" y="2060848"/>
              <a:ext cx="851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× 100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4860033" y="2060848"/>
              <a:ext cx="403244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524000" indent="-1524000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مستوى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( نسبة الانتفاع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بالطاقة ) =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755576" y="1772816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طاقة برامج الانتاج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834628" y="2420888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صافي الطاقة خلال فترة الاستغلال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1691680" y="2276872"/>
              <a:ext cx="32403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1340768"/>
            <a:ext cx="84249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طاقة برامج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الانتاج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2250 وحدة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FontTx/>
              <a:buChar char="-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صافي الطاقة خلال 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الاستغلال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4225 وحدة </a:t>
            </a:r>
          </a:p>
        </p:txBody>
      </p:sp>
      <p:grpSp>
        <p:nvGrpSpPr>
          <p:cNvPr id="12" name="مجموعة 11"/>
          <p:cNvGrpSpPr/>
          <p:nvPr/>
        </p:nvGrpSpPr>
        <p:grpSpPr>
          <a:xfrm>
            <a:off x="1497540" y="2060848"/>
            <a:ext cx="7322933" cy="945396"/>
            <a:chOff x="1497540" y="2060848"/>
            <a:chExt cx="7322933" cy="945396"/>
          </a:xfrm>
        </p:grpSpPr>
        <p:sp>
          <p:nvSpPr>
            <p:cNvPr id="6" name="مستطيل 5"/>
            <p:cNvSpPr/>
            <p:nvPr/>
          </p:nvSpPr>
          <p:spPr>
            <a:xfrm>
              <a:off x="1497540" y="2420888"/>
              <a:ext cx="2053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×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100 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=  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53.25%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788025" y="2348880"/>
              <a:ext cx="403244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524000" indent="-1524000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مستوى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( نسبة الانتفاع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بالطاقة ) =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1907704" y="2060848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2250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1945273" y="2636912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4225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3635896" y="2564904"/>
              <a:ext cx="122413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مربع نص 12"/>
          <p:cNvSpPr txBox="1"/>
          <p:nvPr/>
        </p:nvSpPr>
        <p:spPr>
          <a:xfrm>
            <a:off x="1475656" y="3068960"/>
            <a:ext cx="74168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2- بالنسبة الى الخط 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الانتاجي </a:t>
            </a:r>
            <a:r>
              <a:rPr lang="ar-IQ" b="1" u="sng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(ب</a:t>
            </a:r>
            <a:r>
              <a:rPr lang="ar-IQ" b="1" u="sng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) :</a:t>
            </a:r>
            <a:endParaRPr lang="ar-IQ" b="1" u="sng" dirty="0" smtClean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39552" y="3563724"/>
            <a:ext cx="84249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طاقة برامج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الانتاج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2250 وحدة عن الفترة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باكملها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>
              <a:buFontTx/>
              <a:buChar char="-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صافي الطاقة خلال فترة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الاستغلال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4525 وحدة </a:t>
            </a:r>
          </a:p>
        </p:txBody>
      </p:sp>
      <p:grpSp>
        <p:nvGrpSpPr>
          <p:cNvPr id="15" name="مجموعة 14"/>
          <p:cNvGrpSpPr/>
          <p:nvPr/>
        </p:nvGrpSpPr>
        <p:grpSpPr>
          <a:xfrm>
            <a:off x="1569548" y="4283804"/>
            <a:ext cx="7322933" cy="945396"/>
            <a:chOff x="1497540" y="2060848"/>
            <a:chExt cx="7322933" cy="945396"/>
          </a:xfrm>
        </p:grpSpPr>
        <p:sp>
          <p:nvSpPr>
            <p:cNvPr id="16" name="مستطيل 15"/>
            <p:cNvSpPr/>
            <p:nvPr/>
          </p:nvSpPr>
          <p:spPr>
            <a:xfrm>
              <a:off x="1497540" y="2420888"/>
              <a:ext cx="20537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×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100 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=   </a:t>
              </a:r>
              <a:r>
                <a:rPr lang="ar-IQ" b="1" dirty="0" err="1" smtClean="0">
                  <a:latin typeface="Simplified Arabic" pitchFamily="18" charset="-78"/>
                  <a:cs typeface="Simplified Arabic" pitchFamily="18" charset="-78"/>
                </a:rPr>
                <a:t>49.72%</a:t>
              </a:r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4788025" y="2348880"/>
              <a:ext cx="403244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524000" indent="-1524000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مستوى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التشغيل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( نسبة الانتفاع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بالطاقة ) =</a:t>
              </a:r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1907704" y="2060848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2250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1945273" y="2636912"/>
              <a:ext cx="442692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4525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20" name="رابط مستقيم 19"/>
            <p:cNvCxnSpPr/>
            <p:nvPr/>
          </p:nvCxnSpPr>
          <p:spPr>
            <a:xfrm flipH="1">
              <a:off x="3635896" y="2564904"/>
              <a:ext cx="122413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564904"/>
            <a:ext cx="1943100" cy="194310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467544" y="4653136"/>
            <a:ext cx="7632848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899592" y="479715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200" dirty="0" smtClean="0">
                <a:latin typeface="Simplified Arabic" pitchFamily="18" charset="-78"/>
                <a:cs typeface="PT Bold Heading" pitchFamily="2" charset="-78"/>
              </a:rPr>
              <a:t> الموضوع القادم </a:t>
            </a:r>
          </a:p>
          <a:p>
            <a:pPr algn="ctr"/>
            <a:r>
              <a:rPr lang="ar-IQ" sz="3200" dirty="0" smtClean="0">
                <a:latin typeface="Simplified Arabic" pitchFamily="18" charset="-78"/>
                <a:cs typeface="PT Bold Heading" pitchFamily="2" charset="-78"/>
              </a:rPr>
              <a:t>الدراسات الفنية والاقتصادية لجدوى المشاريع</a:t>
            </a:r>
            <a:endParaRPr lang="ar-IQ" sz="3200" dirty="0">
              <a:latin typeface="Simplified Arabic" pitchFamily="18" charset="-78"/>
              <a:cs typeface="PT Bold Heading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35696" y="1340768"/>
            <a:ext cx="705678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dirty="0" smtClean="0">
                <a:cs typeface="PT Bold Heading" pitchFamily="2" charset="-78"/>
              </a:rPr>
              <a:t>المحاضرة القادمة امتحان</a:t>
            </a:r>
          </a:p>
          <a:p>
            <a:pPr algn="ctr"/>
            <a:r>
              <a:rPr lang="ar-IQ" sz="3600" dirty="0" smtClean="0">
                <a:cs typeface="PT Bold Heading" pitchFamily="2" charset="-78"/>
              </a:rPr>
              <a:t>نصف الساعة الاولى من </a:t>
            </a:r>
          </a:p>
          <a:p>
            <a:pPr algn="ctr"/>
            <a:r>
              <a:rPr lang="ar-IQ" sz="3600" dirty="0" smtClean="0">
                <a:cs typeface="PT Bold Heading" pitchFamily="2" charset="-78"/>
              </a:rPr>
              <a:t>المحضرة  </a:t>
            </a:r>
            <a:endParaRPr lang="ar-IQ" sz="3600" dirty="0">
              <a:cs typeface="PT Bold Heading" pitchFamily="2" charset="-78"/>
            </a:endParaRPr>
          </a:p>
        </p:txBody>
      </p:sp>
      <p:pic>
        <p:nvPicPr>
          <p:cNvPr id="6" name="صورة 5" descr="تنزيل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52736"/>
            <a:ext cx="311074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332656"/>
            <a:ext cx="83529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8- الطاقة الانتاجية غير المستغلة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8" name="مجموعة 17"/>
          <p:cNvGrpSpPr/>
          <p:nvPr/>
        </p:nvGrpSpPr>
        <p:grpSpPr>
          <a:xfrm>
            <a:off x="251520" y="1628801"/>
            <a:ext cx="8820472" cy="4386682"/>
            <a:chOff x="251520" y="1628801"/>
            <a:chExt cx="8820472" cy="4386682"/>
          </a:xfrm>
        </p:grpSpPr>
        <p:sp>
          <p:nvSpPr>
            <p:cNvPr id="5" name="مربع نص 4"/>
            <p:cNvSpPr txBox="1"/>
            <p:nvPr/>
          </p:nvSpPr>
          <p:spPr>
            <a:xfrm>
              <a:off x="251520" y="1628801"/>
              <a:ext cx="8712968" cy="132343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ان هذا النوع من الطاقة اما ان يكون مخططا من قبل المنشاة او بسبب سوء الاستخدام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للاجهزة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 و المعدات من قبل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الشركة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, اما لأسباب فتتعلق بتكاليف الانتاج و ظروف الطلب على منتجاتها وعلاقة ذلك بالأرباح و يمكن احتسابها عن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طريق :</a:t>
              </a:r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6" name="مربع نص 5"/>
            <p:cNvSpPr txBox="1"/>
            <p:nvPr/>
          </p:nvSpPr>
          <p:spPr>
            <a:xfrm>
              <a:off x="827584" y="2852936"/>
              <a:ext cx="7992888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الطاقة غير المستغلة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المخططة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= الطاقة الانتاجية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القصوى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– الطاقة التشغيلية القصوى </a:t>
              </a:r>
              <a:endParaRPr lang="ar-IQ" sz="2000" b="1" spc="50" dirty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0" name="مربع نص 9"/>
            <p:cNvSpPr txBox="1"/>
            <p:nvPr/>
          </p:nvSpPr>
          <p:spPr>
            <a:xfrm>
              <a:off x="251520" y="3460938"/>
              <a:ext cx="8712968" cy="255454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اما في الحالة الظروف الطارئة فتحسب الطاقة المخططة من خلال المعادلة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التالية :</a:t>
              </a:r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algn="ctr"/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بصورة عامة فأنها تمثل الطاقة </a:t>
              </a:r>
              <a:r>
                <a:rPr lang="ar-IQ" sz="2000" b="1" dirty="0" err="1" smtClean="0">
                  <a:latin typeface="Simplified Arabic" pitchFamily="18" charset="-78"/>
                  <a:cs typeface="Simplified Arabic" pitchFamily="18" charset="-78"/>
                </a:rPr>
                <a:t>القصوى </a:t>
              </a:r>
              <a:r>
                <a:rPr lang="ar-IQ" sz="2000" b="1" dirty="0" smtClean="0">
                  <a:latin typeface="Simplified Arabic" pitchFamily="18" charset="-78"/>
                  <a:cs typeface="Simplified Arabic" pitchFamily="18" charset="-78"/>
                </a:rPr>
                <a:t>- الطاقة الفعلية </a:t>
              </a:r>
            </a:p>
            <a:p>
              <a:pPr algn="just"/>
              <a:endParaRPr lang="ar-IQ" sz="2000" b="1" dirty="0" smtClean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1691680" y="4005064"/>
              <a:ext cx="7056784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الطاقة غير المستغلة و غير المخطط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لها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= الطاقة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النظرية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– الطاقة القصوى</a:t>
              </a:r>
              <a:endParaRPr lang="ar-IQ" sz="2000" b="1" spc="50" dirty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1691680" y="4509120"/>
              <a:ext cx="7056784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الطاقة غير المستغلة و غير المخطط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لها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= الطاقة </a:t>
              </a:r>
              <a:r>
                <a:rPr lang="ar-IQ" sz="2000" b="1" spc="50" dirty="0" err="1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المتاحة </a:t>
              </a:r>
              <a:r>
                <a:rPr lang="ar-IQ" sz="2000" b="1" spc="50" dirty="0" smtClean="0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– الطاقة الفعلية </a:t>
              </a:r>
              <a:endParaRPr lang="ar-IQ" sz="2000" b="1" spc="50" dirty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4" name="رابط مستقيم 13"/>
            <p:cNvCxnSpPr/>
            <p:nvPr/>
          </p:nvCxnSpPr>
          <p:spPr>
            <a:xfrm>
              <a:off x="9051736" y="3645024"/>
              <a:ext cx="0" cy="11521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رابط كسهم مستقيم 15"/>
            <p:cNvCxnSpPr/>
            <p:nvPr/>
          </p:nvCxnSpPr>
          <p:spPr>
            <a:xfrm flipH="1" flipV="1">
              <a:off x="8748464" y="4205119"/>
              <a:ext cx="323528" cy="159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رابط كسهم مستقيم 16"/>
            <p:cNvCxnSpPr/>
            <p:nvPr/>
          </p:nvCxnSpPr>
          <p:spPr>
            <a:xfrm flipH="1" flipV="1">
              <a:off x="8748464" y="4770864"/>
              <a:ext cx="323528" cy="159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332656"/>
            <a:ext cx="83529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9- الطاقة </a:t>
            </a:r>
            <a:r>
              <a:rPr lang="ar-IQ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المستغلة 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او </a:t>
            </a:r>
            <a:r>
              <a:rPr lang="ar-IQ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الاعتيادية )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1520" y="1124744"/>
            <a:ext cx="88204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وهي تلك الطاقة التي تتراوح بين  60% الى 65% من الطاقة النظرية و تتأثر الطاقة الاعتيادية 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بــــ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الطاقةالعاطلة.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2- الطاقة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الفائظة.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ويمكن تعريفها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بانها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: قدرة المنشأة على استغلال النسبة الممكنة من طاقتها الانتاجية المتاحة خلال وحدة زمنية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محددة .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وهذا يعني الطاقة الانتاجية التي تعمل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وحدات المنشاة ويمكن استخراجها من المعادلة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التالية .</a:t>
            </a:r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000" b="1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               الطاقة </a:t>
            </a:r>
            <a:r>
              <a:rPr lang="ar-IQ" sz="2000" b="1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المستغلة </a:t>
            </a:r>
            <a:r>
              <a:rPr lang="ar-IQ" sz="2000" b="1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( او </a:t>
            </a:r>
            <a:r>
              <a:rPr lang="ar-IQ" sz="2000" b="1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الاعتيادية ) </a:t>
            </a:r>
            <a:r>
              <a:rPr lang="ar-IQ" sz="2000" b="1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= الطاقة </a:t>
            </a:r>
            <a:r>
              <a:rPr lang="ar-IQ" sz="2000" b="1" dirty="0" err="1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المتاحة </a:t>
            </a:r>
            <a:r>
              <a:rPr lang="ar-IQ" sz="2000" b="1" dirty="0" smtClean="0">
                <a:solidFill>
                  <a:srgbClr val="A50021"/>
                </a:solidFill>
                <a:latin typeface="Simplified Arabic" pitchFamily="18" charset="-78"/>
                <a:cs typeface="Simplified Arabic" pitchFamily="18" charset="-78"/>
              </a:rPr>
              <a:t>– الطاقة غير المستغلة </a:t>
            </a:r>
            <a:endParaRPr lang="ar-IQ" sz="2000" b="1" dirty="0">
              <a:solidFill>
                <a:srgbClr val="A5002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4005064"/>
            <a:ext cx="89644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PT Bold Heading" pitchFamily="2" charset="-78"/>
              </a:rPr>
              <a:t>و الجدول التالي يوضح مستويات الطاقة و النسب المئوية لكل منها</a:t>
            </a: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251520" y="4509120"/>
          <a:ext cx="859536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8176"/>
                <a:gridCol w="973088"/>
                <a:gridCol w="1023000"/>
                <a:gridCol w="964704"/>
                <a:gridCol w="1083960"/>
                <a:gridCol w="104243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السنة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1977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1978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1979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1980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1981</a:t>
                      </a:r>
                      <a:endParaRPr lang="ar-IQ" b="1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قيمة الانتاج الف دينار اسعار</a:t>
                      </a:r>
                      <a:r>
                        <a:rPr lang="ar-IQ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ثابتة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8743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12050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13068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13252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11973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قيمة الطاقة التصميمية الف دينار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15763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15987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19089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25511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24963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b="1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نسبة</a:t>
                      </a:r>
                      <a:r>
                        <a:rPr lang="ar-IQ" b="1" baseline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الاستغلال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55.4%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76.8%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68.4%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51.9%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="1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47.9%</a:t>
                      </a:r>
                      <a:endParaRPr lang="ar-IQ" b="1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مجموعة 18"/>
          <p:cNvGrpSpPr/>
          <p:nvPr/>
        </p:nvGrpSpPr>
        <p:grpSpPr>
          <a:xfrm>
            <a:off x="683568" y="6021288"/>
            <a:ext cx="3960440" cy="687844"/>
            <a:chOff x="683568" y="6021288"/>
            <a:chExt cx="3960440" cy="687844"/>
          </a:xfrm>
        </p:grpSpPr>
        <p:cxnSp>
          <p:nvCxnSpPr>
            <p:cNvPr id="9" name="رابط مستقيم 8"/>
            <p:cNvCxnSpPr/>
            <p:nvPr/>
          </p:nvCxnSpPr>
          <p:spPr>
            <a:xfrm>
              <a:off x="4644008" y="6021288"/>
              <a:ext cx="0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رابط كسهم مستقيم 12"/>
            <p:cNvCxnSpPr/>
            <p:nvPr/>
          </p:nvCxnSpPr>
          <p:spPr>
            <a:xfrm flipH="1">
              <a:off x="4067944" y="6453336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مربع نص 13"/>
            <p:cNvSpPr txBox="1"/>
            <p:nvPr/>
          </p:nvSpPr>
          <p:spPr>
            <a:xfrm>
              <a:off x="683568" y="6165304"/>
              <a:ext cx="31683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(                ) ×100 </a:t>
              </a:r>
              <a:r>
                <a:rPr lang="ar-IQ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= </a:t>
              </a:r>
              <a:r>
                <a:rPr lang="ar-IQ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55.4%</a:t>
              </a:r>
              <a:r>
                <a:rPr lang="ar-IQ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Simplified Arabic" pitchFamily="18" charset="-78"/>
                </a:rPr>
                <a:t> </a:t>
              </a:r>
              <a:endPara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5" name="مربع نص 14"/>
            <p:cNvSpPr txBox="1"/>
            <p:nvPr/>
          </p:nvSpPr>
          <p:spPr>
            <a:xfrm>
              <a:off x="2483768" y="6021288"/>
              <a:ext cx="9361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8746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2555776" y="6339800"/>
              <a:ext cx="93610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b="1" dirty="0" smtClean="0">
                  <a:latin typeface="Simplified Arabic" pitchFamily="18" charset="-78"/>
                  <a:cs typeface="Simplified Arabic" pitchFamily="18" charset="-78"/>
                </a:rPr>
                <a:t>15763</a:t>
              </a:r>
              <a:endParaRPr lang="ar-IQ" b="1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2627784" y="6339800"/>
              <a:ext cx="9361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-90264" y="973832"/>
            <a:ext cx="9054752" cy="5839544"/>
            <a:chOff x="179512" y="1196752"/>
            <a:chExt cx="8694712" cy="5479504"/>
          </a:xfrm>
        </p:grpSpPr>
        <p:graphicFrame>
          <p:nvGraphicFramePr>
            <p:cNvPr id="4" name="مخطط 3"/>
            <p:cNvGraphicFramePr/>
            <p:nvPr/>
          </p:nvGraphicFramePr>
          <p:xfrm>
            <a:off x="3275856" y="1196752"/>
            <a:ext cx="5598368" cy="33878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مربع نص 4"/>
            <p:cNvSpPr txBox="1"/>
            <p:nvPr/>
          </p:nvSpPr>
          <p:spPr>
            <a:xfrm>
              <a:off x="5076056" y="4201343"/>
              <a:ext cx="2592288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sz="1400" dirty="0" smtClean="0">
                  <a:latin typeface="Simplified Arabic" pitchFamily="18" charset="-78"/>
                  <a:cs typeface="Simplified Arabic" pitchFamily="18" charset="-78"/>
                </a:rPr>
                <a:t>1978   1979   1980    1981</a:t>
              </a:r>
              <a:endParaRPr lang="ar-IQ" sz="1400" dirty="0">
                <a:latin typeface="Simplified Arabic" pitchFamily="18" charset="-78"/>
                <a:cs typeface="Simplified Arabic" pitchFamily="18" charset="-78"/>
              </a:endParaRPr>
            </a:p>
          </p:txBody>
        </p:sp>
        <p:graphicFrame>
          <p:nvGraphicFramePr>
            <p:cNvPr id="7" name="مخطط 6"/>
            <p:cNvGraphicFramePr/>
            <p:nvPr/>
          </p:nvGraphicFramePr>
          <p:xfrm>
            <a:off x="179512" y="393305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" name="مستطيل 7"/>
            <p:cNvSpPr/>
            <p:nvPr/>
          </p:nvSpPr>
          <p:spPr>
            <a:xfrm>
              <a:off x="1990760" y="6339800"/>
              <a:ext cx="181331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sz="1100" dirty="0" smtClean="0">
                  <a:latin typeface="Simplified Arabic" pitchFamily="18" charset="-78"/>
                  <a:cs typeface="Simplified Arabic" pitchFamily="18" charset="-78"/>
                </a:rPr>
                <a:t>1978   1979   1980    1981</a:t>
              </a:r>
              <a:endParaRPr lang="ar-IQ" sz="11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  <p:pic>
        <p:nvPicPr>
          <p:cNvPr id="10" name="صورة 9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437112"/>
            <a:ext cx="2664296" cy="2200471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323528" y="1772816"/>
            <a:ext cx="40679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توح الاشكال التالية نسب استغلال الطاقة التصميمية قياسا الى الطاقة الفعلية للمنشاة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467560" y="6196429"/>
            <a:ext cx="16196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نحاول تقليلها الى اقل قيمة ممكنة 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 flipH="1">
            <a:off x="6804248" y="64533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7092280" y="4869160"/>
            <a:ext cx="16916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الطاقة المستغلة</a:t>
            </a:r>
          </a:p>
          <a:p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60%-65%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380312" y="5939988"/>
            <a:ext cx="16916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40%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35%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شكل بيضاوي 34"/>
          <p:cNvSpPr/>
          <p:nvPr/>
        </p:nvSpPr>
        <p:spPr>
          <a:xfrm>
            <a:off x="1115616" y="1412776"/>
            <a:ext cx="172819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ربع نص 14"/>
          <p:cNvSpPr txBox="1"/>
          <p:nvPr/>
        </p:nvSpPr>
        <p:spPr>
          <a:xfrm>
            <a:off x="3347864" y="1124744"/>
            <a:ext cx="2376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الطاقة النظرية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100%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555776" y="2348880"/>
            <a:ext cx="40324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الطاقة القصوى التصميمية  80%-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85%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275856" y="3501008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الطاقة المتاحة 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75%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80%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987824" y="4581128"/>
            <a:ext cx="3600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الطاقة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المتوقعة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الاعتيادية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60%-65%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275856" y="6237312"/>
            <a:ext cx="2664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الطاقة الفعلية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50%-60%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4572000" y="15567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stCxn id="16" idx="2"/>
          </p:cNvCxnSpPr>
          <p:nvPr/>
        </p:nvCxnSpPr>
        <p:spPr>
          <a:xfrm>
            <a:off x="4572000" y="2718212"/>
            <a:ext cx="0" cy="710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4499992" y="3861048"/>
            <a:ext cx="0" cy="7107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499992" y="4950460"/>
            <a:ext cx="0" cy="1214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flipH="1">
            <a:off x="2915816" y="1772816"/>
            <a:ext cx="1656184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1043608" y="155679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توقف اعتيادي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32" name="رابط مستقيم 31"/>
          <p:cNvCxnSpPr/>
          <p:nvPr/>
        </p:nvCxnSpPr>
        <p:spPr>
          <a:xfrm>
            <a:off x="2051720" y="2060848"/>
            <a:ext cx="0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2051720" y="256490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شكل بيضاوي 37"/>
          <p:cNvSpPr/>
          <p:nvPr/>
        </p:nvSpPr>
        <p:spPr>
          <a:xfrm>
            <a:off x="1187624" y="2780928"/>
            <a:ext cx="172819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مربع نص 38"/>
          <p:cNvSpPr txBox="1"/>
          <p:nvPr/>
        </p:nvSpPr>
        <p:spPr>
          <a:xfrm>
            <a:off x="1115616" y="2924944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   اختناقات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40" name="رابط مستقيم 39"/>
          <p:cNvCxnSpPr/>
          <p:nvPr/>
        </p:nvCxnSpPr>
        <p:spPr>
          <a:xfrm>
            <a:off x="2123728" y="3429000"/>
            <a:ext cx="0" cy="2880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2123728" y="371703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1187624" y="3933056"/>
            <a:ext cx="172819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مربع نص 43"/>
          <p:cNvSpPr txBox="1"/>
          <p:nvPr/>
        </p:nvSpPr>
        <p:spPr>
          <a:xfrm>
            <a:off x="1202864" y="4094068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طاقة غير مستغلة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45" name="رابط مستقيم 44"/>
          <p:cNvCxnSpPr/>
          <p:nvPr/>
        </p:nvCxnSpPr>
        <p:spPr>
          <a:xfrm>
            <a:off x="2123728" y="4581128"/>
            <a:ext cx="0" cy="2160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/>
          <p:nvPr/>
        </p:nvCxnSpPr>
        <p:spPr>
          <a:xfrm>
            <a:off x="2123728" y="482344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شكل بيضاوي 48"/>
          <p:cNvSpPr/>
          <p:nvPr/>
        </p:nvSpPr>
        <p:spPr>
          <a:xfrm>
            <a:off x="2411760" y="5229200"/>
            <a:ext cx="129614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مربع نص 49"/>
          <p:cNvSpPr txBox="1"/>
          <p:nvPr/>
        </p:nvSpPr>
        <p:spPr>
          <a:xfrm>
            <a:off x="1979712" y="5373216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طاقة عاطلة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611560" y="5229200"/>
            <a:ext cx="1296144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4" name="مربع نص 53"/>
          <p:cNvSpPr txBox="1"/>
          <p:nvPr/>
        </p:nvSpPr>
        <p:spPr>
          <a:xfrm>
            <a:off x="179512" y="5373216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طاقة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فائظة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55" name="رابط كسهم مستقيم 54"/>
          <p:cNvCxnSpPr/>
          <p:nvPr/>
        </p:nvCxnSpPr>
        <p:spPr>
          <a:xfrm>
            <a:off x="2195736" y="645333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>
            <a:off x="2195736" y="5589240"/>
            <a:ext cx="0" cy="8640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رابط مستقيم 69"/>
          <p:cNvCxnSpPr/>
          <p:nvPr/>
        </p:nvCxnSpPr>
        <p:spPr>
          <a:xfrm flipH="1">
            <a:off x="1907704" y="5573122"/>
            <a:ext cx="504056" cy="756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1331640" y="260648"/>
            <a:ext cx="66247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cs typeface="PT Bold Heading" pitchFamily="2" charset="-78"/>
              </a:rPr>
              <a:t>مستويات الطاقة و النسب المئوية لكل منها </a:t>
            </a:r>
            <a:endParaRPr lang="ar-IQ" sz="3200" dirty="0"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95536" y="98629"/>
            <a:ext cx="84249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smtClean="0">
                <a:cs typeface="PT Bold Heading" pitchFamily="2" charset="-78"/>
              </a:rPr>
              <a:t>من اجل حساب الطاقة الانتاجية للمنشأة او </a:t>
            </a:r>
            <a:r>
              <a:rPr lang="ar-IQ" sz="2800" dirty="0" err="1" smtClean="0">
                <a:cs typeface="PT Bold Heading" pitchFamily="2" charset="-78"/>
              </a:rPr>
              <a:t>المشروع </a:t>
            </a:r>
            <a:r>
              <a:rPr lang="ar-IQ" sz="2800" dirty="0" smtClean="0">
                <a:cs typeface="PT Bold Heading" pitchFamily="2" charset="-78"/>
              </a:rPr>
              <a:t>، يتم ذلك من خلال امرين مهمين </a:t>
            </a:r>
            <a:r>
              <a:rPr lang="ar-IQ" sz="2800" dirty="0" err="1" smtClean="0">
                <a:cs typeface="PT Bold Heading" pitchFamily="2" charset="-78"/>
              </a:rPr>
              <a:t>هما:-</a:t>
            </a:r>
            <a:r>
              <a:rPr lang="ar-IQ" sz="2800" dirty="0" smtClean="0">
                <a:cs typeface="PT Bold Heading" pitchFamily="2" charset="-78"/>
              </a:rPr>
              <a:t> </a:t>
            </a:r>
            <a:endParaRPr lang="ar-IQ" sz="2800" dirty="0">
              <a:cs typeface="PT Bold Heading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427984" y="1268760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1- الزمن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الفعال .</a:t>
            </a:r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2- زمن انتاج الوحدة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الواحدة .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2276872"/>
            <a:ext cx="88924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524000" indent="-1524000"/>
            <a:r>
              <a:rPr lang="ar-IQ" sz="2000" b="1" u="sng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اولا </a:t>
            </a:r>
            <a:r>
              <a:rPr lang="ar-IQ" sz="2000" b="1" u="sng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: الزمن </a:t>
            </a:r>
            <a:r>
              <a:rPr lang="ar-IQ" sz="2000" b="1" u="sng" dirty="0" err="1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الفعال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: ونقصد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الزمن القابل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للانتاج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، اي الذي يمكن قيه استخدام الطاقة </a:t>
            </a:r>
            <a:r>
              <a:rPr lang="ar-IQ" sz="2000" b="1" dirty="0" err="1" smtClean="0">
                <a:latin typeface="Simplified Arabic" pitchFamily="18" charset="-78"/>
                <a:cs typeface="Simplified Arabic" pitchFamily="18" charset="-78"/>
              </a:rPr>
              <a:t>الانتاجية 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، ويعتمد حساب الزمن الفعال على طبيعة المنشاة او المشروع او القسم الانتاجي.</a:t>
            </a:r>
            <a:endParaRPr lang="ar-IQ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835696" y="3131676"/>
            <a:ext cx="69847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هنالك مجموعة من النقاط الفعالة لتحديد الحسابات المطلوبة للزمن الفعال وعلى النحو التالي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0" y="3717032"/>
            <a:ext cx="9144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AutoNum type="arabic1Minus"/>
            </a:pP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عندما تكون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المكائن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او المعدات تعمل بشكل مستمر خلال السنة </a:t>
            </a:r>
          </a:p>
          <a:p>
            <a:pPr marL="342900" indent="-342900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 </a:t>
            </a:r>
          </a:p>
          <a:p>
            <a:pPr marL="342900" indent="-342900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 الزمن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الفعال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فترة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الانتاج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زمن التوقف  </a:t>
            </a: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        </a:t>
            </a:r>
            <a:r>
              <a:rPr lang="ar-IQ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تحسب بزمن </a:t>
            </a:r>
            <a:r>
              <a:rPr lang="ar-IQ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تقويمي </a:t>
            </a:r>
            <a:r>
              <a:rPr lang="ar-IQ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اي خلال </a:t>
            </a:r>
            <a:r>
              <a:rPr lang="ar-IQ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سنة )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عدد ايام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السنة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عدد ساعات العمل في اليوم الواحد </a:t>
            </a: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6948264" y="46531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صورة 1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272" y="3614544"/>
            <a:ext cx="2736304" cy="2049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0" y="2852936"/>
            <a:ext cx="9144000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3312" y="4437112"/>
            <a:ext cx="8892480" cy="2160240"/>
          </a:xfrm>
          <a:prstGeom prst="roundRect">
            <a:avLst>
              <a:gd name="adj" fmla="val 103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ربع نص 7"/>
          <p:cNvSpPr txBox="1"/>
          <p:nvPr/>
        </p:nvSpPr>
        <p:spPr>
          <a:xfrm>
            <a:off x="0" y="1124744"/>
            <a:ext cx="91440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ب- عندما تكون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المكائن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او المعدات لا تعمل بشكل مستمر خلال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السنة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و انما بوجبات عمل محددة او بشكل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موسمي .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وعليه يتم حساب الزمن الفعال خلال المعادلة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التالية :-</a:t>
            </a:r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342900" indent="-342900" algn="just"/>
            <a:endParaRPr lang="ar-IQ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1249363" indent="-1249363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الزمن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الفعال =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 ]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الزمن التقويمي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بالايام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ايام العطل و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الجمع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عدد ايام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التوقف )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×  عدد الوجبات في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اليوم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عدد الساعات في الوجبة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 [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(عدد ساعات انخفاض الدوام في ايام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الخميس ) ×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(100-نسبة التوقفات </a:t>
            </a:r>
            <a:r>
              <a:rPr lang="ar-IQ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الجارية ) 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/ 100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1249363" indent="-1249363" algn="just"/>
            <a:r>
              <a:rPr lang="ar-IQ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لابد ان يكون الناتج مقاس بالساعة </a:t>
            </a:r>
          </a:p>
        </p:txBody>
      </p:sp>
      <p:pic>
        <p:nvPicPr>
          <p:cNvPr id="9" name="صورة 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50865"/>
            <a:ext cx="1872208" cy="140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مربع نص 10"/>
          <p:cNvSpPr txBox="1"/>
          <p:nvPr/>
        </p:nvSpPr>
        <p:spPr>
          <a:xfrm>
            <a:off x="179512" y="4514344"/>
            <a:ext cx="874846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مثال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(2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خط انتاج مكون من مجموعة من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المكائن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بثلاثة وجبات عمل يوميا بواقع ست ساعات للوجبة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الواحدة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علما ان هنالك ثمانية ايام مخصصة للتصليحات </a:t>
            </a:r>
            <a:r>
              <a:rPr lang="ar-IQ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الاساسية </a:t>
            </a:r>
            <a:r>
              <a:rPr lang="ar-IQ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، و النسبة المئوية للتوقفات الحاصلة خلال مدة العمل 7% فما مقدار الزمن الفاعل لهذا الخط الانتاجي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>
            <a:off x="30480" y="5445224"/>
            <a:ext cx="8892480" cy="1375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مستطيل 12"/>
          <p:cNvSpPr/>
          <p:nvPr/>
        </p:nvSpPr>
        <p:spPr>
          <a:xfrm>
            <a:off x="30480" y="4293096"/>
            <a:ext cx="889248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5276840" y="3804280"/>
            <a:ext cx="3672408" cy="272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179512" y="548680"/>
            <a:ext cx="8712968" cy="70480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dirty="0" smtClean="0">
                <a:latin typeface="Simplified Arabic" pitchFamily="18" charset="-78"/>
                <a:cs typeface="PT Bold Heading" pitchFamily="2" charset="-78"/>
              </a:rPr>
              <a:t>الحــــــــــــل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365125" indent="-365125"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1- اختيار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القانون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يوجد هنالك قانونان الاول خاص عندما تكون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المكائن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او المعدات تعمل بشكل مستمر خلال الفترة الزمنية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المحددة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) و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الثاني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بالعكس مع وجود وجبات للعمل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 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ومن منطوق السؤال يتم اختيار القانون الثاني</a:t>
            </a:r>
          </a:p>
          <a:p>
            <a:pPr algn="just"/>
            <a:endParaRPr lang="ar-IQ" sz="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الزمن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الفعال =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] ]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الزمن التقويمي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بالايام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( ايام العطل و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الجمع 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- عدد ايام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التوقف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u="sng" dirty="0" smtClean="0"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×  عدد الوجبات في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اليوم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× عدد الساعات في الوجبة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–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(عدد ساعات انخفاض الدوام في ايام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الخميس ) ×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(100-نسبة التوقفات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الجارية 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/ 100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[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2-  </a:t>
            </a:r>
            <a:r>
              <a:rPr lang="ar-IQ" b="1" u="sng" dirty="0" smtClean="0">
                <a:latin typeface="Simplified Arabic" pitchFamily="18" charset="-78"/>
                <a:cs typeface="Simplified Arabic" pitchFamily="18" charset="-78"/>
              </a:rPr>
              <a:t>تفاصيل </a:t>
            </a:r>
            <a:r>
              <a:rPr lang="ar-IQ" b="1" u="sng" dirty="0" err="1" smtClean="0">
                <a:latin typeface="Simplified Arabic" pitchFamily="18" charset="-78"/>
                <a:cs typeface="Simplified Arabic" pitchFamily="18" charset="-78"/>
              </a:rPr>
              <a:t>القانون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الزمن التقويمي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بالأيام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365 يوم في السنة </a:t>
            </a: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ايام العطل و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الجمع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- عدد ايام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التوقف 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: </a:t>
            </a:r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ايام </a:t>
            </a:r>
            <a:r>
              <a:rPr lang="ar-IQ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العطل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( 52 يوم جمعة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بالسنة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+ 52 يوم سبت في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السنة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+ 13 عطلة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رسمية 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117 يوم عطلة في السنة </a:t>
            </a:r>
          </a:p>
          <a:p>
            <a:pPr algn="just"/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 </a:t>
            </a:r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عدد ايام </a:t>
            </a:r>
            <a:r>
              <a:rPr lang="ar-IQ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التوقفات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8 ايام في السنة اجبارية للصيانة </a:t>
            </a: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عدد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الوجبات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3 وجبات عمل في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اليوم 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عدد الساعات في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الوجبة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6 ساعات </a:t>
            </a: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عدد ساعات انخفاض الدوام في ايام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الخميس =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( 52 سوم خميس في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السنة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* 1 ساعة واحدة تخفيض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للعمل )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=52 ساعة في السنة تخفيض الدوام بسبب يوم الخميس </a:t>
            </a:r>
          </a:p>
          <a:p>
            <a:pPr algn="just">
              <a:buFont typeface="Arial" pitchFamily="34" charset="0"/>
              <a:buChar char="•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نسبة التوقفات الحاصلة خلال مدة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العمل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7%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7 مئوية </a:t>
            </a: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031432" y="4653136"/>
            <a:ext cx="0" cy="2880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3527376" y="49411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-108520" y="4725144"/>
            <a:ext cx="3563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65438" indent="-2865438" defTabSz="1036638"/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365/7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= 52 </a:t>
            </a:r>
            <a:r>
              <a:rPr lang="ar-IQ" sz="1400" b="1" dirty="0" smtClean="0">
                <a:latin typeface="Simplified Arabic" pitchFamily="18" charset="-78"/>
                <a:cs typeface="Simplified Arabic" pitchFamily="18" charset="-78"/>
              </a:rPr>
              <a:t>اسبوع كل اسبوع </a:t>
            </a:r>
            <a:r>
              <a:rPr lang="ar-IQ" sz="1400" b="1" dirty="0" err="1" smtClean="0">
                <a:latin typeface="Simplified Arabic" pitchFamily="18" charset="-78"/>
                <a:cs typeface="Simplified Arabic" pitchFamily="18" charset="-78"/>
              </a:rPr>
              <a:t>به</a:t>
            </a:r>
            <a:r>
              <a:rPr lang="ar-IQ" sz="1400" b="1" dirty="0" smtClean="0">
                <a:latin typeface="Simplified Arabic" pitchFamily="18" charset="-78"/>
                <a:cs typeface="Simplified Arabic" pitchFamily="18" charset="-78"/>
              </a:rPr>
              <a:t> يوم واحد جمعة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0" y="3645024"/>
            <a:ext cx="9144000" cy="32129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7380312" y="2780928"/>
            <a:ext cx="151216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827584" y="2143904"/>
            <a:ext cx="3816424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148064" y="2132856"/>
            <a:ext cx="373336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941136" y="1552600"/>
            <a:ext cx="936104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899592" y="1567840"/>
            <a:ext cx="661368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0" y="1339761"/>
            <a:ext cx="9144000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365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يوم   -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( 52 يوم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جمعة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+ 52 يوم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سبت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+ 13 يوم عطلة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-8 يوم توقف مخطط للصيانة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3 وجبات في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اليوم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6 ساعات عمل في اليوم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  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( 52 يوم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خميس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1 ساعة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تخفبض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عن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العمل )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</a:t>
            </a:r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]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( 100- 7)/100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  </a:t>
            </a:r>
          </a:p>
          <a:p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365 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يوم –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( 117 يوم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عطلة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8 يوم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توقف )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3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وجبة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6 ساعة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- 52 ساعة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× 0.93 </a:t>
            </a:r>
          </a:p>
          <a:p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ملاحظة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:  </a:t>
            </a:r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365 </a:t>
            </a:r>
            <a:r>
              <a:rPr lang="ar-IQ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يوم </a:t>
            </a:r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× 18 ساعة في </a:t>
            </a:r>
            <a:r>
              <a:rPr lang="ar-IQ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اليوم  </a:t>
            </a:r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6570 ساعة في السنة </a:t>
            </a:r>
          </a:p>
          <a:p>
            <a:endParaRPr lang="ar-IQ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6570 ساعة في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السنة –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( 1962 ساعة في السنة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توقفات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52 ساعة بسبب تخفيض العمل يوم الخميس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×0.93</a:t>
            </a:r>
          </a:p>
          <a:p>
            <a:endParaRPr lang="ar-IQ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4333.8 ساعة عمل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حقيقية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الى 3 وجبات كل وجبة 6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ساعت</a:t>
            </a:r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4334 ساعة في السنة      في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حالى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/ 18 ساعة في </a:t>
            </a:r>
            <a:r>
              <a:rPr lang="ar-IQ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اليوم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= 240 يوم عمل فعلي في السنة </a:t>
            </a:r>
          </a:p>
          <a:p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706</TotalTime>
  <Words>2094</Words>
  <Application>Microsoft Office PowerPoint</Application>
  <PresentationFormat>On-screen Show (4:3)</PresentationFormat>
  <Paragraphs>254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رحلة</vt:lpstr>
      <vt:lpstr>الهندسة الصناعية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الهندسة الصناعية </dc:title>
  <dc:creator>layth</dc:creator>
  <cp:lastModifiedBy>Dr.Muzher</cp:lastModifiedBy>
  <cp:revision>97</cp:revision>
  <dcterms:created xsi:type="dcterms:W3CDTF">2013-11-10T14:47:23Z</dcterms:created>
  <dcterms:modified xsi:type="dcterms:W3CDTF">2018-11-14T17:29:57Z</dcterms:modified>
</cp:coreProperties>
</file>